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8" r:id="rId12"/>
    <p:sldId id="270" r:id="rId13"/>
    <p:sldId id="269" r:id="rId14"/>
    <p:sldId id="272" r:id="rId15"/>
    <p:sldId id="273" r:id="rId16"/>
    <p:sldId id="274" r:id="rId1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309526-D0DC-4D4F-8E45-5DDAF2CD691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CE2942E-8A13-4333-A37F-763D5BC10673}">
      <dgm:prSet phldrT="[Text]"/>
      <dgm:spPr/>
      <dgm:t>
        <a:bodyPr/>
        <a:lstStyle/>
        <a:p>
          <a:r>
            <a:rPr lang="en-US" dirty="0" smtClean="0"/>
            <a:t>Denial</a:t>
          </a:r>
          <a:endParaRPr lang="en-US" dirty="0"/>
        </a:p>
      </dgm:t>
    </dgm:pt>
    <dgm:pt modelId="{F28256A5-50F6-4671-BB6D-087DE679668B}" type="parTrans" cxnId="{AB52F1AB-5A6B-4692-AD7F-837E4D1F786D}">
      <dgm:prSet/>
      <dgm:spPr/>
      <dgm:t>
        <a:bodyPr/>
        <a:lstStyle/>
        <a:p>
          <a:endParaRPr lang="en-US"/>
        </a:p>
      </dgm:t>
    </dgm:pt>
    <dgm:pt modelId="{C4231332-DAE6-43EE-A504-10A16D094342}" type="sibTrans" cxnId="{AB52F1AB-5A6B-4692-AD7F-837E4D1F786D}">
      <dgm:prSet/>
      <dgm:spPr/>
      <dgm:t>
        <a:bodyPr/>
        <a:lstStyle/>
        <a:p>
          <a:endParaRPr lang="en-US"/>
        </a:p>
      </dgm:t>
    </dgm:pt>
    <dgm:pt modelId="{8EBF016B-4AC0-44A1-84C6-9C9A0001705E}">
      <dgm:prSet phldrT="[Text]"/>
      <dgm:spPr/>
      <dgm:t>
        <a:bodyPr/>
        <a:lstStyle/>
        <a:p>
          <a:r>
            <a:rPr lang="en-US" dirty="0" smtClean="0"/>
            <a:t>Bargaining</a:t>
          </a:r>
          <a:endParaRPr lang="en-US" dirty="0"/>
        </a:p>
      </dgm:t>
    </dgm:pt>
    <dgm:pt modelId="{CC9020D9-8489-415C-84FD-E6804ADCED08}" type="parTrans" cxnId="{3555E7FB-1811-493C-AF26-A3AA50D70771}">
      <dgm:prSet/>
      <dgm:spPr/>
      <dgm:t>
        <a:bodyPr/>
        <a:lstStyle/>
        <a:p>
          <a:endParaRPr lang="en-US"/>
        </a:p>
      </dgm:t>
    </dgm:pt>
    <dgm:pt modelId="{B5FE42A9-493A-439A-BDB2-71F83582AB70}" type="sibTrans" cxnId="{3555E7FB-1811-493C-AF26-A3AA50D70771}">
      <dgm:prSet/>
      <dgm:spPr/>
      <dgm:t>
        <a:bodyPr/>
        <a:lstStyle/>
        <a:p>
          <a:endParaRPr lang="en-US"/>
        </a:p>
      </dgm:t>
    </dgm:pt>
    <dgm:pt modelId="{B1CB53B8-7967-4C0B-8AD4-7F25C3461EAE}">
      <dgm:prSet phldrT="[Text]"/>
      <dgm:spPr/>
      <dgm:t>
        <a:bodyPr/>
        <a:lstStyle/>
        <a:p>
          <a:r>
            <a:rPr lang="en-US" dirty="0" smtClean="0"/>
            <a:t>Depression</a:t>
          </a:r>
          <a:endParaRPr lang="en-US" dirty="0"/>
        </a:p>
      </dgm:t>
    </dgm:pt>
    <dgm:pt modelId="{BE3471C2-3467-463B-9E97-6C0C13F7F206}" type="parTrans" cxnId="{37CEA243-CAC8-4ACA-931A-233F463DF5AB}">
      <dgm:prSet/>
      <dgm:spPr/>
      <dgm:t>
        <a:bodyPr/>
        <a:lstStyle/>
        <a:p>
          <a:endParaRPr lang="en-US"/>
        </a:p>
      </dgm:t>
    </dgm:pt>
    <dgm:pt modelId="{769A93A9-FC9B-4F7A-AB68-4EC0A839E3AC}" type="sibTrans" cxnId="{37CEA243-CAC8-4ACA-931A-233F463DF5AB}">
      <dgm:prSet/>
      <dgm:spPr/>
      <dgm:t>
        <a:bodyPr/>
        <a:lstStyle/>
        <a:p>
          <a:endParaRPr lang="en-US"/>
        </a:p>
      </dgm:t>
    </dgm:pt>
    <dgm:pt modelId="{7F6C2B1E-4954-44A2-ACF5-9A1D3DCD4A08}">
      <dgm:prSet phldrT="[Text]"/>
      <dgm:spPr/>
      <dgm:t>
        <a:bodyPr/>
        <a:lstStyle/>
        <a:p>
          <a:r>
            <a:rPr lang="en-US" dirty="0" smtClean="0"/>
            <a:t>Anger</a:t>
          </a:r>
          <a:endParaRPr lang="en-US" dirty="0"/>
        </a:p>
      </dgm:t>
    </dgm:pt>
    <dgm:pt modelId="{00202C81-9BDD-45CB-ABE5-67F0A51B77A8}" type="parTrans" cxnId="{B62E026A-025F-49B2-9B58-BF5DF138FD6D}">
      <dgm:prSet/>
      <dgm:spPr/>
      <dgm:t>
        <a:bodyPr/>
        <a:lstStyle/>
        <a:p>
          <a:endParaRPr lang="en-US"/>
        </a:p>
      </dgm:t>
    </dgm:pt>
    <dgm:pt modelId="{948AFEB3-838E-4C87-8682-EF27776F49F5}" type="sibTrans" cxnId="{B62E026A-025F-49B2-9B58-BF5DF138FD6D}">
      <dgm:prSet/>
      <dgm:spPr/>
      <dgm:t>
        <a:bodyPr/>
        <a:lstStyle/>
        <a:p>
          <a:endParaRPr lang="en-US"/>
        </a:p>
      </dgm:t>
    </dgm:pt>
    <dgm:pt modelId="{1A84A197-E0A2-4B90-85A7-D0A1FB0B92B8}">
      <dgm:prSet phldrT="[Text]"/>
      <dgm:spPr/>
      <dgm:t>
        <a:bodyPr/>
        <a:lstStyle/>
        <a:p>
          <a:r>
            <a:rPr lang="en-US" dirty="0" smtClean="0"/>
            <a:t>Acceptance</a:t>
          </a:r>
          <a:endParaRPr lang="en-US" dirty="0"/>
        </a:p>
      </dgm:t>
    </dgm:pt>
    <dgm:pt modelId="{4CD122EE-0B6A-4180-AC33-39BD0A327973}" type="parTrans" cxnId="{7680FFEF-EC22-43F8-8841-4FF609394346}">
      <dgm:prSet/>
      <dgm:spPr/>
      <dgm:t>
        <a:bodyPr/>
        <a:lstStyle/>
        <a:p>
          <a:endParaRPr lang="en-US"/>
        </a:p>
      </dgm:t>
    </dgm:pt>
    <dgm:pt modelId="{65B8DFF3-9CCC-4752-A3C9-5882019A5822}" type="sibTrans" cxnId="{7680FFEF-EC22-43F8-8841-4FF609394346}">
      <dgm:prSet/>
      <dgm:spPr/>
      <dgm:t>
        <a:bodyPr/>
        <a:lstStyle/>
        <a:p>
          <a:endParaRPr lang="en-US"/>
        </a:p>
      </dgm:t>
    </dgm:pt>
    <dgm:pt modelId="{18365218-8BF5-430F-BA74-458F1E39A432}" type="pres">
      <dgm:prSet presAssocID="{36309526-D0DC-4D4F-8E45-5DDAF2CD691F}" presName="Name0" presStyleCnt="0">
        <dgm:presLayoutVars>
          <dgm:dir/>
          <dgm:resizeHandles val="exact"/>
        </dgm:presLayoutVars>
      </dgm:prSet>
      <dgm:spPr/>
    </dgm:pt>
    <dgm:pt modelId="{2F3A5EB6-8ED6-48EE-9389-820E9A4B3E03}" type="pres">
      <dgm:prSet presAssocID="{CCE2942E-8A13-4333-A37F-763D5BC1067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7771EF-51B0-4299-AA24-26B6002E9D45}" type="pres">
      <dgm:prSet presAssocID="{C4231332-DAE6-43EE-A504-10A16D094342}" presName="sibTrans" presStyleLbl="sibTrans2D1" presStyleIdx="0" presStyleCnt="4"/>
      <dgm:spPr/>
      <dgm:t>
        <a:bodyPr/>
        <a:lstStyle/>
        <a:p>
          <a:endParaRPr lang="en-US"/>
        </a:p>
      </dgm:t>
    </dgm:pt>
    <dgm:pt modelId="{EE12E2BA-3FBF-4F5A-8E8D-454952017A0E}" type="pres">
      <dgm:prSet presAssocID="{C4231332-DAE6-43EE-A504-10A16D094342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42577618-38AC-4A0B-A7D3-A1D9C425B54B}" type="pres">
      <dgm:prSet presAssocID="{7F6C2B1E-4954-44A2-ACF5-9A1D3DCD4A0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2647CC-7250-4353-9167-554258B7C312}" type="pres">
      <dgm:prSet presAssocID="{948AFEB3-838E-4C87-8682-EF27776F49F5}" presName="sibTrans" presStyleLbl="sibTrans2D1" presStyleIdx="1" presStyleCnt="4"/>
      <dgm:spPr/>
      <dgm:t>
        <a:bodyPr/>
        <a:lstStyle/>
        <a:p>
          <a:endParaRPr lang="en-US"/>
        </a:p>
      </dgm:t>
    </dgm:pt>
    <dgm:pt modelId="{C514CAF4-77BC-4597-B5B6-0281272D5E47}" type="pres">
      <dgm:prSet presAssocID="{948AFEB3-838E-4C87-8682-EF27776F49F5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BDFB3178-D822-439B-A9E6-18C95F94463B}" type="pres">
      <dgm:prSet presAssocID="{8EBF016B-4AC0-44A1-84C6-9C9A0001705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C41773-72A1-4301-BFBC-BE6C9EA94CBF}" type="pres">
      <dgm:prSet presAssocID="{B5FE42A9-493A-439A-BDB2-71F83582AB70}" presName="sibTrans" presStyleLbl="sibTrans2D1" presStyleIdx="2" presStyleCnt="4"/>
      <dgm:spPr/>
      <dgm:t>
        <a:bodyPr/>
        <a:lstStyle/>
        <a:p>
          <a:endParaRPr lang="en-US"/>
        </a:p>
      </dgm:t>
    </dgm:pt>
    <dgm:pt modelId="{5CF5E59A-CEEC-44A9-AE8A-BC8A38FED1DA}" type="pres">
      <dgm:prSet presAssocID="{B5FE42A9-493A-439A-BDB2-71F83582AB70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56EB4856-9313-4656-A0D0-0E829C4478BA}" type="pres">
      <dgm:prSet presAssocID="{B1CB53B8-7967-4C0B-8AD4-7F25C3461EA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95EE71-D933-421A-A82E-2AAC0BA8C210}" type="pres">
      <dgm:prSet presAssocID="{769A93A9-FC9B-4F7A-AB68-4EC0A839E3AC}" presName="sibTrans" presStyleLbl="sibTrans2D1" presStyleIdx="3" presStyleCnt="4"/>
      <dgm:spPr/>
      <dgm:t>
        <a:bodyPr/>
        <a:lstStyle/>
        <a:p>
          <a:endParaRPr lang="en-US"/>
        </a:p>
      </dgm:t>
    </dgm:pt>
    <dgm:pt modelId="{E0EC3A0E-74C0-44F6-822D-3269D84826F4}" type="pres">
      <dgm:prSet presAssocID="{769A93A9-FC9B-4F7A-AB68-4EC0A839E3AC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3397100B-BBD6-4FE1-9337-8DABF110BCBA}" type="pres">
      <dgm:prSet presAssocID="{1A84A197-E0A2-4B90-85A7-D0A1FB0B92B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BE6125-C15F-4FDB-9EE3-5D0EAB653CFD}" type="presOf" srcId="{CCE2942E-8A13-4333-A37F-763D5BC10673}" destId="{2F3A5EB6-8ED6-48EE-9389-820E9A4B3E03}" srcOrd="0" destOrd="0" presId="urn:microsoft.com/office/officeart/2005/8/layout/process1"/>
    <dgm:cxn modelId="{483EABCA-0EE4-4E91-AB12-F1258E747109}" type="presOf" srcId="{769A93A9-FC9B-4F7A-AB68-4EC0A839E3AC}" destId="{1E95EE71-D933-421A-A82E-2AAC0BA8C210}" srcOrd="0" destOrd="0" presId="urn:microsoft.com/office/officeart/2005/8/layout/process1"/>
    <dgm:cxn modelId="{3555E7FB-1811-493C-AF26-A3AA50D70771}" srcId="{36309526-D0DC-4D4F-8E45-5DDAF2CD691F}" destId="{8EBF016B-4AC0-44A1-84C6-9C9A0001705E}" srcOrd="2" destOrd="0" parTransId="{CC9020D9-8489-415C-84FD-E6804ADCED08}" sibTransId="{B5FE42A9-493A-439A-BDB2-71F83582AB70}"/>
    <dgm:cxn modelId="{54AFB62C-EE12-4661-AF45-3EC56390F400}" type="presOf" srcId="{B5FE42A9-493A-439A-BDB2-71F83582AB70}" destId="{DBC41773-72A1-4301-BFBC-BE6C9EA94CBF}" srcOrd="0" destOrd="0" presId="urn:microsoft.com/office/officeart/2005/8/layout/process1"/>
    <dgm:cxn modelId="{5985515E-7D21-4E91-8E38-BE28E9BD7986}" type="presOf" srcId="{769A93A9-FC9B-4F7A-AB68-4EC0A839E3AC}" destId="{E0EC3A0E-74C0-44F6-822D-3269D84826F4}" srcOrd="1" destOrd="0" presId="urn:microsoft.com/office/officeart/2005/8/layout/process1"/>
    <dgm:cxn modelId="{5C694147-9B58-448E-A5BB-A9D13B77DF05}" type="presOf" srcId="{C4231332-DAE6-43EE-A504-10A16D094342}" destId="{C47771EF-51B0-4299-AA24-26B6002E9D45}" srcOrd="0" destOrd="0" presId="urn:microsoft.com/office/officeart/2005/8/layout/process1"/>
    <dgm:cxn modelId="{12FA1FA4-E88D-4ACB-BAE3-136E290347E5}" type="presOf" srcId="{B5FE42A9-493A-439A-BDB2-71F83582AB70}" destId="{5CF5E59A-CEEC-44A9-AE8A-BC8A38FED1DA}" srcOrd="1" destOrd="0" presId="urn:microsoft.com/office/officeart/2005/8/layout/process1"/>
    <dgm:cxn modelId="{3F69E9B1-A9E2-4B1F-A580-0CA6C80A209B}" type="presOf" srcId="{36309526-D0DC-4D4F-8E45-5DDAF2CD691F}" destId="{18365218-8BF5-430F-BA74-458F1E39A432}" srcOrd="0" destOrd="0" presId="urn:microsoft.com/office/officeart/2005/8/layout/process1"/>
    <dgm:cxn modelId="{30D9AAD9-B25A-41DA-830F-A14057D0040B}" type="presOf" srcId="{B1CB53B8-7967-4C0B-8AD4-7F25C3461EAE}" destId="{56EB4856-9313-4656-A0D0-0E829C4478BA}" srcOrd="0" destOrd="0" presId="urn:microsoft.com/office/officeart/2005/8/layout/process1"/>
    <dgm:cxn modelId="{FA0F892E-89E0-4949-BE76-F816958515B2}" type="presOf" srcId="{C4231332-DAE6-43EE-A504-10A16D094342}" destId="{EE12E2BA-3FBF-4F5A-8E8D-454952017A0E}" srcOrd="1" destOrd="0" presId="urn:microsoft.com/office/officeart/2005/8/layout/process1"/>
    <dgm:cxn modelId="{AB52F1AB-5A6B-4692-AD7F-837E4D1F786D}" srcId="{36309526-D0DC-4D4F-8E45-5DDAF2CD691F}" destId="{CCE2942E-8A13-4333-A37F-763D5BC10673}" srcOrd="0" destOrd="0" parTransId="{F28256A5-50F6-4671-BB6D-087DE679668B}" sibTransId="{C4231332-DAE6-43EE-A504-10A16D094342}"/>
    <dgm:cxn modelId="{7680FFEF-EC22-43F8-8841-4FF609394346}" srcId="{36309526-D0DC-4D4F-8E45-5DDAF2CD691F}" destId="{1A84A197-E0A2-4B90-85A7-D0A1FB0B92B8}" srcOrd="4" destOrd="0" parTransId="{4CD122EE-0B6A-4180-AC33-39BD0A327973}" sibTransId="{65B8DFF3-9CCC-4752-A3C9-5882019A5822}"/>
    <dgm:cxn modelId="{988B3516-7FB0-436A-9B9B-D14EF9FF7999}" type="presOf" srcId="{7F6C2B1E-4954-44A2-ACF5-9A1D3DCD4A08}" destId="{42577618-38AC-4A0B-A7D3-A1D9C425B54B}" srcOrd="0" destOrd="0" presId="urn:microsoft.com/office/officeart/2005/8/layout/process1"/>
    <dgm:cxn modelId="{FAC76492-3F76-4AA1-AD25-30FB18F76587}" type="presOf" srcId="{948AFEB3-838E-4C87-8682-EF27776F49F5}" destId="{AF2647CC-7250-4353-9167-554258B7C312}" srcOrd="0" destOrd="0" presId="urn:microsoft.com/office/officeart/2005/8/layout/process1"/>
    <dgm:cxn modelId="{4E34DC9F-2BBB-4AAB-89CC-B236C2E83B91}" type="presOf" srcId="{1A84A197-E0A2-4B90-85A7-D0A1FB0B92B8}" destId="{3397100B-BBD6-4FE1-9337-8DABF110BCBA}" srcOrd="0" destOrd="0" presId="urn:microsoft.com/office/officeart/2005/8/layout/process1"/>
    <dgm:cxn modelId="{B62E026A-025F-49B2-9B58-BF5DF138FD6D}" srcId="{36309526-D0DC-4D4F-8E45-5DDAF2CD691F}" destId="{7F6C2B1E-4954-44A2-ACF5-9A1D3DCD4A08}" srcOrd="1" destOrd="0" parTransId="{00202C81-9BDD-45CB-ABE5-67F0A51B77A8}" sibTransId="{948AFEB3-838E-4C87-8682-EF27776F49F5}"/>
    <dgm:cxn modelId="{0F6C171E-03F8-407C-AB7B-1D22C7992F18}" type="presOf" srcId="{948AFEB3-838E-4C87-8682-EF27776F49F5}" destId="{C514CAF4-77BC-4597-B5B6-0281272D5E47}" srcOrd="1" destOrd="0" presId="urn:microsoft.com/office/officeart/2005/8/layout/process1"/>
    <dgm:cxn modelId="{37CEA243-CAC8-4ACA-931A-233F463DF5AB}" srcId="{36309526-D0DC-4D4F-8E45-5DDAF2CD691F}" destId="{B1CB53B8-7967-4C0B-8AD4-7F25C3461EAE}" srcOrd="3" destOrd="0" parTransId="{BE3471C2-3467-463B-9E97-6C0C13F7F206}" sibTransId="{769A93A9-FC9B-4F7A-AB68-4EC0A839E3AC}"/>
    <dgm:cxn modelId="{C76D76BB-C14C-4104-B77B-C55D11B00032}" type="presOf" srcId="{8EBF016B-4AC0-44A1-84C6-9C9A0001705E}" destId="{BDFB3178-D822-439B-A9E6-18C95F94463B}" srcOrd="0" destOrd="0" presId="urn:microsoft.com/office/officeart/2005/8/layout/process1"/>
    <dgm:cxn modelId="{15B43406-2965-4FB3-B151-889F6E2EECE2}" type="presParOf" srcId="{18365218-8BF5-430F-BA74-458F1E39A432}" destId="{2F3A5EB6-8ED6-48EE-9389-820E9A4B3E03}" srcOrd="0" destOrd="0" presId="urn:microsoft.com/office/officeart/2005/8/layout/process1"/>
    <dgm:cxn modelId="{81504C7C-B60F-48BF-99C0-A5DFD022D77F}" type="presParOf" srcId="{18365218-8BF5-430F-BA74-458F1E39A432}" destId="{C47771EF-51B0-4299-AA24-26B6002E9D45}" srcOrd="1" destOrd="0" presId="urn:microsoft.com/office/officeart/2005/8/layout/process1"/>
    <dgm:cxn modelId="{0FC13403-9A2E-413F-9F20-D0EFF9DB3294}" type="presParOf" srcId="{C47771EF-51B0-4299-AA24-26B6002E9D45}" destId="{EE12E2BA-3FBF-4F5A-8E8D-454952017A0E}" srcOrd="0" destOrd="0" presId="urn:microsoft.com/office/officeart/2005/8/layout/process1"/>
    <dgm:cxn modelId="{400E22A3-C997-49B9-8922-9BF0080E61F6}" type="presParOf" srcId="{18365218-8BF5-430F-BA74-458F1E39A432}" destId="{42577618-38AC-4A0B-A7D3-A1D9C425B54B}" srcOrd="2" destOrd="0" presId="urn:microsoft.com/office/officeart/2005/8/layout/process1"/>
    <dgm:cxn modelId="{069ADC10-415D-439C-B8BE-666A5587D004}" type="presParOf" srcId="{18365218-8BF5-430F-BA74-458F1E39A432}" destId="{AF2647CC-7250-4353-9167-554258B7C312}" srcOrd="3" destOrd="0" presId="urn:microsoft.com/office/officeart/2005/8/layout/process1"/>
    <dgm:cxn modelId="{4CA18784-6174-4641-9D34-718BB8397239}" type="presParOf" srcId="{AF2647CC-7250-4353-9167-554258B7C312}" destId="{C514CAF4-77BC-4597-B5B6-0281272D5E47}" srcOrd="0" destOrd="0" presId="urn:microsoft.com/office/officeart/2005/8/layout/process1"/>
    <dgm:cxn modelId="{A1D3624C-BEA0-48E5-B331-3285CBF4C0F9}" type="presParOf" srcId="{18365218-8BF5-430F-BA74-458F1E39A432}" destId="{BDFB3178-D822-439B-A9E6-18C95F94463B}" srcOrd="4" destOrd="0" presId="urn:microsoft.com/office/officeart/2005/8/layout/process1"/>
    <dgm:cxn modelId="{163D5B2F-1FAB-4EC4-8EC7-869088297F27}" type="presParOf" srcId="{18365218-8BF5-430F-BA74-458F1E39A432}" destId="{DBC41773-72A1-4301-BFBC-BE6C9EA94CBF}" srcOrd="5" destOrd="0" presId="urn:microsoft.com/office/officeart/2005/8/layout/process1"/>
    <dgm:cxn modelId="{EFC82561-8BE1-462A-B2C7-DDF847587811}" type="presParOf" srcId="{DBC41773-72A1-4301-BFBC-BE6C9EA94CBF}" destId="{5CF5E59A-CEEC-44A9-AE8A-BC8A38FED1DA}" srcOrd="0" destOrd="0" presId="urn:microsoft.com/office/officeart/2005/8/layout/process1"/>
    <dgm:cxn modelId="{608DA12E-C3AF-4D08-A54A-3DACBEC455BD}" type="presParOf" srcId="{18365218-8BF5-430F-BA74-458F1E39A432}" destId="{56EB4856-9313-4656-A0D0-0E829C4478BA}" srcOrd="6" destOrd="0" presId="urn:microsoft.com/office/officeart/2005/8/layout/process1"/>
    <dgm:cxn modelId="{3258A29B-210F-4D45-8A91-4846B4FF4ABF}" type="presParOf" srcId="{18365218-8BF5-430F-BA74-458F1E39A432}" destId="{1E95EE71-D933-421A-A82E-2AAC0BA8C210}" srcOrd="7" destOrd="0" presId="urn:microsoft.com/office/officeart/2005/8/layout/process1"/>
    <dgm:cxn modelId="{BBA6F566-81C6-4E7F-81B6-B64DC2FB008D}" type="presParOf" srcId="{1E95EE71-D933-421A-A82E-2AAC0BA8C210}" destId="{E0EC3A0E-74C0-44F6-822D-3269D84826F4}" srcOrd="0" destOrd="0" presId="urn:microsoft.com/office/officeart/2005/8/layout/process1"/>
    <dgm:cxn modelId="{85AF72F4-A236-4E00-8C71-74A49A1383CE}" type="presParOf" srcId="{18365218-8BF5-430F-BA74-458F1E39A432}" destId="{3397100B-BBD6-4FE1-9337-8DABF110BCB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3A5EB6-8ED6-48EE-9389-820E9A4B3E03}">
      <dsp:nvSpPr>
        <dsp:cNvPr id="0" name=""/>
        <dsp:cNvSpPr/>
      </dsp:nvSpPr>
      <dsp:spPr>
        <a:xfrm>
          <a:off x="3968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Denial</a:t>
          </a:r>
          <a:endParaRPr lang="en-US" sz="1600" kern="1200" dirty="0"/>
        </a:p>
      </dsp:txBody>
      <dsp:txXfrm>
        <a:off x="25589" y="2361860"/>
        <a:ext cx="1187070" cy="694945"/>
      </dsp:txXfrm>
    </dsp:sp>
    <dsp:sp modelId="{C47771EF-51B0-4299-AA24-26B6002E9D45}">
      <dsp:nvSpPr>
        <dsp:cNvPr id="0" name=""/>
        <dsp:cNvSpPr/>
      </dsp:nvSpPr>
      <dsp:spPr>
        <a:xfrm>
          <a:off x="1357312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357312" y="2617797"/>
        <a:ext cx="182578" cy="183071"/>
      </dsp:txXfrm>
    </dsp:sp>
    <dsp:sp modelId="{42577618-38AC-4A0B-A7D3-A1D9C425B54B}">
      <dsp:nvSpPr>
        <dsp:cNvPr id="0" name=""/>
        <dsp:cNvSpPr/>
      </dsp:nvSpPr>
      <dsp:spPr>
        <a:xfrm>
          <a:off x="1726406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Anger</a:t>
          </a:r>
          <a:endParaRPr lang="en-US" sz="1600" kern="1200" dirty="0"/>
        </a:p>
      </dsp:txBody>
      <dsp:txXfrm>
        <a:off x="1748027" y="2361860"/>
        <a:ext cx="1187070" cy="694945"/>
      </dsp:txXfrm>
    </dsp:sp>
    <dsp:sp modelId="{AF2647CC-7250-4353-9167-554258B7C312}">
      <dsp:nvSpPr>
        <dsp:cNvPr id="0" name=""/>
        <dsp:cNvSpPr/>
      </dsp:nvSpPr>
      <dsp:spPr>
        <a:xfrm>
          <a:off x="3079750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079750" y="2617797"/>
        <a:ext cx="182578" cy="183071"/>
      </dsp:txXfrm>
    </dsp:sp>
    <dsp:sp modelId="{BDFB3178-D822-439B-A9E6-18C95F94463B}">
      <dsp:nvSpPr>
        <dsp:cNvPr id="0" name=""/>
        <dsp:cNvSpPr/>
      </dsp:nvSpPr>
      <dsp:spPr>
        <a:xfrm>
          <a:off x="3448843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Bargaining</a:t>
          </a:r>
          <a:endParaRPr lang="en-US" sz="1600" kern="1200" dirty="0"/>
        </a:p>
      </dsp:txBody>
      <dsp:txXfrm>
        <a:off x="3470464" y="2361860"/>
        <a:ext cx="1187070" cy="694945"/>
      </dsp:txXfrm>
    </dsp:sp>
    <dsp:sp modelId="{DBC41773-72A1-4301-BFBC-BE6C9EA94CBF}">
      <dsp:nvSpPr>
        <dsp:cNvPr id="0" name=""/>
        <dsp:cNvSpPr/>
      </dsp:nvSpPr>
      <dsp:spPr>
        <a:xfrm>
          <a:off x="4802187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4802187" y="2617797"/>
        <a:ext cx="182578" cy="183071"/>
      </dsp:txXfrm>
    </dsp:sp>
    <dsp:sp modelId="{56EB4856-9313-4656-A0D0-0E829C4478BA}">
      <dsp:nvSpPr>
        <dsp:cNvPr id="0" name=""/>
        <dsp:cNvSpPr/>
      </dsp:nvSpPr>
      <dsp:spPr>
        <a:xfrm>
          <a:off x="5171281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Depression</a:t>
          </a:r>
          <a:endParaRPr lang="en-US" sz="1600" kern="1200" dirty="0"/>
        </a:p>
      </dsp:txBody>
      <dsp:txXfrm>
        <a:off x="5192902" y="2361860"/>
        <a:ext cx="1187070" cy="694945"/>
      </dsp:txXfrm>
    </dsp:sp>
    <dsp:sp modelId="{1E95EE71-D933-421A-A82E-2AAC0BA8C210}">
      <dsp:nvSpPr>
        <dsp:cNvPr id="0" name=""/>
        <dsp:cNvSpPr/>
      </dsp:nvSpPr>
      <dsp:spPr>
        <a:xfrm>
          <a:off x="6524624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6524624" y="2617797"/>
        <a:ext cx="182578" cy="183071"/>
      </dsp:txXfrm>
    </dsp:sp>
    <dsp:sp modelId="{3397100B-BBD6-4FE1-9337-8DABF110BCBA}">
      <dsp:nvSpPr>
        <dsp:cNvPr id="0" name=""/>
        <dsp:cNvSpPr/>
      </dsp:nvSpPr>
      <dsp:spPr>
        <a:xfrm>
          <a:off x="6893718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Acceptance</a:t>
          </a:r>
          <a:endParaRPr lang="en-US" sz="1600" kern="1200" dirty="0"/>
        </a:p>
      </dsp:txBody>
      <dsp:txXfrm>
        <a:off x="6915339" y="2361860"/>
        <a:ext cx="1187070" cy="694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4A8EA01-FA39-4BB0-9676-D8DE8B25D81D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EA10D07-0935-4239-85EC-F8FFE4EA4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69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9DA7B67-C0ED-4ED0-88AF-64E9F2F4A1F7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DE02264-AADB-4003-91B3-6CCDA9638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74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545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430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343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366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FC2F-B1CC-4F60-AB0A-8AEE481D53D3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2D09-86D0-4EBA-95F6-75CB7B93E81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6347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FC2F-B1CC-4F60-AB0A-8AEE481D53D3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2D09-86D0-4EBA-95F6-75CB7B93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38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FC2F-B1CC-4F60-AB0A-8AEE481D53D3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2D09-86D0-4EBA-95F6-75CB7B93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4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FC2F-B1CC-4F60-AB0A-8AEE481D53D3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2D09-86D0-4EBA-95F6-75CB7B93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7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FC2F-B1CC-4F60-AB0A-8AEE481D53D3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2D09-86D0-4EBA-95F6-75CB7B93E81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11208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FC2F-B1CC-4F60-AB0A-8AEE481D53D3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2D09-86D0-4EBA-95F6-75CB7B93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71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FC2F-B1CC-4F60-AB0A-8AEE481D53D3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2D09-86D0-4EBA-95F6-75CB7B93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0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FC2F-B1CC-4F60-AB0A-8AEE481D53D3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2D09-86D0-4EBA-95F6-75CB7B93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7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FC2F-B1CC-4F60-AB0A-8AEE481D53D3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2D09-86D0-4EBA-95F6-75CB7B93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60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FC2F-B1CC-4F60-AB0A-8AEE481D53D3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2D09-86D0-4EBA-95F6-75CB7B93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0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FC2F-B1CC-4F60-AB0A-8AEE481D53D3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2D09-86D0-4EBA-95F6-75CB7B93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66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85CFC2F-B1CC-4F60-AB0A-8AEE481D53D3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3822D09-86D0-4EBA-95F6-75CB7B93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45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utm_medium=social&amp;utm_source=twitter.com&amp;v=lM4FQ_FqEhQ&amp;utm_content=buffer843bf&amp;utm_campaign=buffer&amp;app=desktop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0EM7s69-kRI&amp;index=3&amp;list=PLZSP7sDTdHUC82mNvF-7CJVrI4vwZCFjv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www.youtube.com/watch?v=ji5_MqicxSo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M2I0kwSua4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eDdEnKPA5_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61" y="841973"/>
            <a:ext cx="6089342" cy="342221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Chapter 9</a:t>
            </a:r>
          </a:p>
          <a:p>
            <a:pPr algn="ctr"/>
            <a:r>
              <a:rPr lang="en-US" sz="36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Lifespan Development</a:t>
            </a: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942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Psychosocial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Erikson: identity vs. role confusion (“Who am I?” “What do I want to be?”)</a:t>
            </a:r>
          </a:p>
          <a:p>
            <a:pPr marL="347663" indent="-347663"/>
            <a:r>
              <a:rPr lang="en-US" altLang="en-US" dirty="0"/>
              <a:t>Nearly half of 15-year-olds and 70 percent of</a:t>
            </a:r>
            <a:br>
              <a:rPr lang="en-US" altLang="en-US" dirty="0"/>
            </a:br>
            <a:r>
              <a:rPr lang="en-US" altLang="en-US" dirty="0"/>
              <a:t>18-year-olds in the United States have romantic relationships</a:t>
            </a:r>
          </a:p>
          <a:p>
            <a:pPr marL="798513" lvl="1" indent="-333375"/>
            <a:r>
              <a:rPr lang="en-US" altLang="en-US" dirty="0">
                <a:ea typeface="ヒラギノ角ゴ Pro W3" pitchFamily="28" charset="-128"/>
              </a:rPr>
              <a:t>60 percent of these relationships last a year or more</a:t>
            </a:r>
          </a:p>
          <a:p>
            <a:pPr marL="798513" lvl="1" indent="-333375"/>
            <a:r>
              <a:rPr lang="en-US" altLang="en-US" dirty="0">
                <a:ea typeface="ヒラギノ角ゴ Pro W3" pitchFamily="28" charset="-128"/>
              </a:rPr>
              <a:t>Romantic relationships linked with feelings of self-worth, competence, and belonging to a peer group</a:t>
            </a:r>
          </a:p>
          <a:p>
            <a:pPr marL="347663" indent="-347663"/>
            <a:r>
              <a:rPr lang="en-US" altLang="en-US" dirty="0"/>
              <a:t>Nearly 50% of U.S. teens over 16 have had sex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667" y="4763725"/>
            <a:ext cx="4188549" cy="20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5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Emerging Adulthood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7663" indent="-347663"/>
            <a:r>
              <a:rPr lang="en-US" altLang="en-US" dirty="0" smtClean="0"/>
              <a:t>18-25: explore life’s possibilities before settling into stable adult roles and responsibilities.</a:t>
            </a:r>
          </a:p>
          <a:p>
            <a:pPr marL="347663" indent="-347663"/>
            <a:endParaRPr lang="en-US" altLang="en-US" dirty="0" smtClean="0"/>
          </a:p>
          <a:p>
            <a:pPr marL="347663" indent="-347663"/>
            <a:r>
              <a:rPr lang="en-US" altLang="en-US" dirty="0" smtClean="0"/>
              <a:t>Cultural differences:</a:t>
            </a:r>
          </a:p>
          <a:p>
            <a:pPr marL="625475" indent="-280988"/>
            <a:r>
              <a:rPr lang="en-US" altLang="en-US" dirty="0" smtClean="0"/>
              <a:t>African country of Malawi: People take on adult responsibilities as early as 10 years old.</a:t>
            </a:r>
          </a:p>
          <a:p>
            <a:pPr marL="625475" indent="-280988"/>
            <a:r>
              <a:rPr lang="en-US" altLang="en-US" dirty="0" smtClean="0"/>
              <a:t>Developed countries: The onset of adult life is delayed. </a:t>
            </a:r>
          </a:p>
          <a:p>
            <a:pPr marL="347663" indent="-347663"/>
            <a:endParaRPr lang="en-US" altLang="en-US" dirty="0" smtClean="0"/>
          </a:p>
          <a:p>
            <a:pPr marL="347663" indent="-347663"/>
            <a:endParaRPr lang="en-US" altLang="en-US" dirty="0" smtClean="0"/>
          </a:p>
          <a:p>
            <a:pPr marL="347663" indent="-347663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6544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1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1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1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1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3" grpId="0" build="p" bldLvl="2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338" y="796704"/>
            <a:ext cx="9418320" cy="129464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/>
              <a:t>Adulthood</a:t>
            </a:r>
            <a:endParaRPr lang="en-US" sz="4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826" y="2296021"/>
            <a:ext cx="6974846" cy="392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5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Early adulthood (20-early 40s): physical abilities at their peak</a:t>
            </a:r>
          </a:p>
          <a:p>
            <a:r>
              <a:rPr lang="en-US" dirty="0" smtClean="0"/>
              <a:t>Middle adulthood (mid 40s-60s): gradual physical decline</a:t>
            </a:r>
          </a:p>
          <a:p>
            <a:r>
              <a:rPr lang="en-US" dirty="0" smtClean="0"/>
              <a:t>Late adulthood (60s onwards): significant physical decline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70" y="3573494"/>
            <a:ext cx="5732164" cy="274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0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Cognitive Changes</a:t>
            </a:r>
          </a:p>
        </p:txBody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9351" y="1887601"/>
            <a:ext cx="5071449" cy="4862512"/>
          </a:xfrm>
        </p:spPr>
        <p:txBody>
          <a:bodyPr/>
          <a:lstStyle/>
          <a:p>
            <a:pPr marL="347663" indent="-347663"/>
            <a:r>
              <a:rPr lang="en-US" altLang="en-US" dirty="0" smtClean="0"/>
              <a:t>Early &amp; middle adulthood: Cognitive abilities improve</a:t>
            </a:r>
          </a:p>
          <a:p>
            <a:pPr marL="798513" lvl="1" indent="-333375"/>
            <a:r>
              <a:rPr lang="en-US" altLang="en-US" dirty="0" smtClean="0">
                <a:ea typeface="ヒラギノ角ゴ Pro W3" pitchFamily="28" charset="-128"/>
              </a:rPr>
              <a:t>More complex and adaptive</a:t>
            </a:r>
          </a:p>
          <a:p>
            <a:pPr marL="798513" lvl="1" indent="-333375"/>
            <a:r>
              <a:rPr lang="en-US" altLang="en-US" dirty="0" smtClean="0">
                <a:ea typeface="ヒラギノ角ゴ Pro W3" pitchFamily="28" charset="-128"/>
              </a:rPr>
              <a:t>More dialectical</a:t>
            </a:r>
          </a:p>
          <a:p>
            <a:pPr marL="347663" indent="-347663"/>
            <a:endParaRPr lang="en-US" altLang="en-US" dirty="0" smtClean="0"/>
          </a:p>
          <a:p>
            <a:pPr marL="347663" indent="-347663"/>
            <a:r>
              <a:rPr lang="en-US" altLang="en-US" dirty="0" smtClean="0"/>
              <a:t>Late adulthood: </a:t>
            </a:r>
          </a:p>
          <a:p>
            <a:pPr marL="798513" lvl="1" indent="-333375"/>
            <a:r>
              <a:rPr lang="en-US" altLang="en-US" dirty="0" smtClean="0">
                <a:ea typeface="ヒラギノ角ゴ Pro W3" pitchFamily="28" charset="-128"/>
              </a:rPr>
              <a:t>Noticeable declines in</a:t>
            </a:r>
            <a:br>
              <a:rPr lang="en-US" altLang="en-US" dirty="0" smtClean="0">
                <a:ea typeface="ヒラギノ角ゴ Pro W3" pitchFamily="28" charset="-128"/>
              </a:rPr>
            </a:br>
            <a:r>
              <a:rPr lang="en-US" altLang="en-US" dirty="0" smtClean="0">
                <a:ea typeface="ヒラギノ角ゴ Pro W3" pitchFamily="28" charset="-128"/>
              </a:rPr>
              <a:t>fluid intelligence (information processing, reasoning)</a:t>
            </a:r>
          </a:p>
          <a:p>
            <a:pPr marL="347663" indent="-347663"/>
            <a:endParaRPr lang="en-US" altLang="en-US" dirty="0" smtClean="0"/>
          </a:p>
        </p:txBody>
      </p:sp>
      <p:pic>
        <p:nvPicPr>
          <p:cNvPr id="21508" name="Picture 6" descr="12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187921"/>
            <a:ext cx="4685144" cy="2809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2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4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4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4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4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15" grpId="0" build="p" bldLvl="2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Psychosocial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meaning throughout our lives – careers.</a:t>
            </a:r>
          </a:p>
          <a:p>
            <a:r>
              <a:rPr lang="en-US" dirty="0" smtClean="0"/>
              <a:t>Positive relationships with family (spouses, children, and parents).</a:t>
            </a:r>
          </a:p>
          <a:p>
            <a:r>
              <a:rPr lang="en-US" dirty="0" smtClean="0"/>
              <a:t>Social connectedness.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476" y="3608387"/>
            <a:ext cx="67437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4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Death and Dying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would people accept their own death?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12881641"/>
              </p:ext>
            </p:extLst>
          </p:nvPr>
        </p:nvGraphicFramePr>
        <p:xfrm>
          <a:off x="1389204" y="26239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93822" y="4164594"/>
            <a:ext cx="3883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Creating meaning through death: Randy </a:t>
            </a:r>
            <a:r>
              <a:rPr lang="en-US" dirty="0" err="1" smtClean="0"/>
              <a:t>Pausch</a:t>
            </a:r>
            <a:r>
              <a:rPr lang="en-US" dirty="0" smtClean="0"/>
              <a:t> </a:t>
            </a:r>
            <a:r>
              <a:rPr lang="en-US" dirty="0" smtClean="0">
                <a:hlinkClick r:id="rId7"/>
              </a:rPr>
              <a:t>“The Last Lecture”</a:t>
            </a:r>
            <a:endParaRPr lang="en-US" dirty="0"/>
          </a:p>
        </p:txBody>
      </p:sp>
      <p:pic>
        <p:nvPicPr>
          <p:cNvPr id="8" name="Picture 7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5393" y="4164594"/>
            <a:ext cx="29241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2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Self-recognition: evidence from the </a:t>
            </a:r>
            <a:r>
              <a:rPr lang="en-US" dirty="0" smtClean="0">
                <a:hlinkClick r:id="rId2"/>
              </a:rPr>
              <a:t>mirror test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2-4 years old: socialize with others, cooperate with others, carry out plans. </a:t>
            </a:r>
          </a:p>
          <a:p>
            <a:r>
              <a:rPr lang="en-US" dirty="0" smtClean="0"/>
              <a:t>School-age: identify with groups, compare with peers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70" y="3675866"/>
            <a:ext cx="4393430" cy="2923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8192" y="4490519"/>
            <a:ext cx="4846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Children with a positive self-concept:</a:t>
            </a:r>
          </a:p>
          <a:p>
            <a:r>
              <a:rPr lang="en-US" dirty="0" smtClean="0"/>
              <a:t>More confident, do better in school, act more independently,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22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Parenting and self-concept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Authoritative: gives reasonable demands and limits, express warmth and affection, and listens to the child’s point of view.</a:t>
            </a:r>
          </a:p>
          <a:p>
            <a:r>
              <a:rPr lang="en-US" dirty="0" smtClean="0"/>
              <a:t>Authoritarian: emphasizes conformity and obedience from the child, strict, and tightly monitor the kids.</a:t>
            </a:r>
          </a:p>
          <a:p>
            <a:r>
              <a:rPr lang="en-US" dirty="0" smtClean="0"/>
              <a:t>Permissive: very nurturing, loving, play the role of friend rather than parent, make few demands, rarely use punishment. </a:t>
            </a:r>
          </a:p>
          <a:p>
            <a:r>
              <a:rPr lang="en-US" dirty="0" smtClean="0"/>
              <a:t>Uninvolved: indifferent, neglectful.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956" y="4868791"/>
            <a:ext cx="3862795" cy="154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59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Parenting and self-concept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097" y="1843249"/>
            <a:ext cx="8504657" cy="43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6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Parenting Styles and Culture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There is no universally “best” style of parenting 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Culture plays a big role in parenting styles</a:t>
            </a:r>
          </a:p>
          <a:p>
            <a:pPr lvl="1" eaLnBrk="1" hangingPunct="1"/>
            <a:r>
              <a:rPr lang="en-US" altLang="en-US" dirty="0" smtClean="0">
                <a:ea typeface="ヒラギノ角ゴ Pro W3" pitchFamily="28" charset="-128"/>
              </a:rPr>
              <a:t>e.g., parenting styles tend to be more authoritarian in collectivist cultures</a:t>
            </a:r>
          </a:p>
          <a:p>
            <a:pPr lvl="2" eaLnBrk="1" hangingPunct="1"/>
            <a:r>
              <a:rPr lang="en-US" altLang="en-US" dirty="0" smtClean="0">
                <a:ea typeface="ヒラギノ角ゴ Pro W3" pitchFamily="28" charset="-128"/>
              </a:rPr>
              <a:t>Children are expected to respect and obey their elders</a:t>
            </a:r>
          </a:p>
          <a:p>
            <a:pPr lvl="2" eaLnBrk="1" hangingPunct="1"/>
            <a:endParaRPr lang="en-US" altLang="en-US" dirty="0" smtClean="0">
              <a:ea typeface="ヒラギノ角ゴ Pro W3" pitchFamily="28" charset="-128"/>
            </a:endParaRPr>
          </a:p>
          <a:p>
            <a:pPr eaLnBrk="1" hangingPunct="1"/>
            <a:r>
              <a:rPr lang="en-US" altLang="en-US" dirty="0" smtClean="0"/>
              <a:t>Different disciplinary styles have different meanings in different cultures and subcultures</a:t>
            </a:r>
          </a:p>
        </p:txBody>
      </p:sp>
    </p:spTree>
    <p:extLst>
      <p:ext uri="{BB962C8B-B14F-4D97-AF65-F5344CB8AC3E}">
        <p14:creationId xmlns:p14="http://schemas.microsoft.com/office/powerpoint/2010/main" val="388934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266" y="1462088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85" y="475498"/>
            <a:ext cx="59055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TextBox 5"/>
          <p:cNvSpPr txBox="1">
            <a:spLocks noChangeArrowheads="1"/>
          </p:cNvSpPr>
          <p:nvPr/>
        </p:nvSpPr>
        <p:spPr bwMode="auto">
          <a:xfrm>
            <a:off x="1281302" y="3864322"/>
            <a:ext cx="7691437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28" charset="-128"/>
              </a:defRPr>
            </a:lvl9pPr>
          </a:lstStyle>
          <a:p>
            <a:r>
              <a:rPr lang="en-US" altLang="en-US" sz="1800" dirty="0">
                <a:solidFill>
                  <a:srgbClr val="333333"/>
                </a:solidFill>
                <a:latin typeface="Chronicle SSm"/>
              </a:rPr>
              <a:t>• attend a sleepover</a:t>
            </a:r>
          </a:p>
          <a:p>
            <a:r>
              <a:rPr lang="en-US" altLang="en-US" sz="1800" dirty="0">
                <a:solidFill>
                  <a:srgbClr val="333333"/>
                </a:solidFill>
                <a:latin typeface="Chronicle SSm"/>
              </a:rPr>
              <a:t>• have a playdate</a:t>
            </a:r>
          </a:p>
          <a:p>
            <a:r>
              <a:rPr lang="en-US" altLang="en-US" sz="1800" dirty="0">
                <a:solidFill>
                  <a:srgbClr val="333333"/>
                </a:solidFill>
                <a:latin typeface="Chronicle SSm"/>
              </a:rPr>
              <a:t>• be in a school play</a:t>
            </a:r>
          </a:p>
          <a:p>
            <a:r>
              <a:rPr lang="en-US" altLang="en-US" sz="1800" dirty="0">
                <a:solidFill>
                  <a:srgbClr val="333333"/>
                </a:solidFill>
                <a:latin typeface="Chronicle SSm"/>
              </a:rPr>
              <a:t>• complain about not being in a school play</a:t>
            </a:r>
          </a:p>
          <a:p>
            <a:r>
              <a:rPr lang="en-US" altLang="en-US" sz="1800" dirty="0">
                <a:solidFill>
                  <a:srgbClr val="333333"/>
                </a:solidFill>
                <a:latin typeface="Chronicle SSm"/>
              </a:rPr>
              <a:t>• watch TV or play computer games</a:t>
            </a:r>
          </a:p>
          <a:p>
            <a:r>
              <a:rPr lang="en-US" altLang="en-US" sz="1800" dirty="0">
                <a:solidFill>
                  <a:srgbClr val="333333"/>
                </a:solidFill>
                <a:latin typeface="Chronicle SSm"/>
              </a:rPr>
              <a:t>• choose their own extracurricular activities</a:t>
            </a:r>
          </a:p>
          <a:p>
            <a:r>
              <a:rPr lang="en-US" altLang="en-US" sz="1800" dirty="0">
                <a:solidFill>
                  <a:srgbClr val="333333"/>
                </a:solidFill>
                <a:latin typeface="Chronicle SSm"/>
              </a:rPr>
              <a:t>• get any grade less than an A</a:t>
            </a:r>
          </a:p>
          <a:p>
            <a:r>
              <a:rPr lang="en-US" altLang="en-US" sz="1800" dirty="0">
                <a:solidFill>
                  <a:srgbClr val="333333"/>
                </a:solidFill>
                <a:latin typeface="Chronicle SSm"/>
              </a:rPr>
              <a:t>• not be the No. 1 student in every subject except gym and drama</a:t>
            </a:r>
          </a:p>
          <a:p>
            <a:r>
              <a:rPr lang="en-US" altLang="en-US" sz="1800" dirty="0">
                <a:solidFill>
                  <a:srgbClr val="333333"/>
                </a:solidFill>
                <a:latin typeface="Chronicle SSm"/>
              </a:rPr>
              <a:t>• play any instrument other than the piano or violin</a:t>
            </a:r>
          </a:p>
          <a:p>
            <a:r>
              <a:rPr lang="en-US" altLang="en-US" sz="1800" dirty="0">
                <a:solidFill>
                  <a:srgbClr val="333333"/>
                </a:solidFill>
                <a:latin typeface="Chronicle SSm"/>
              </a:rPr>
              <a:t>• not play the piano or violin.</a:t>
            </a:r>
          </a:p>
          <a:p>
            <a:endParaRPr lang="en-US" altLang="en-US" sz="1800" dirty="0">
              <a:solidFill>
                <a:srgbClr val="333333"/>
              </a:solidFill>
              <a:latin typeface="Chronicle SSm"/>
            </a:endParaRPr>
          </a:p>
        </p:txBody>
      </p:sp>
      <p:pic>
        <p:nvPicPr>
          <p:cNvPr id="21509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032" y="4215159"/>
            <a:ext cx="143668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47744" y="488949"/>
            <a:ext cx="345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Tiger Mother controversy:</a:t>
            </a:r>
          </a:p>
          <a:p>
            <a:r>
              <a:rPr lang="en-US" dirty="0" smtClean="0"/>
              <a:t>Your opinion?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0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338" y="796704"/>
            <a:ext cx="9418320" cy="1294645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/>
              <a:t>Adolescence</a:t>
            </a:r>
            <a:endParaRPr lang="en-US" sz="4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423" y="2502718"/>
            <a:ext cx="57721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91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Physical development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Rates of physical development vary widely among teenagers:</a:t>
            </a:r>
          </a:p>
          <a:p>
            <a:pPr marL="461963" indent="-234950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800" dirty="0" smtClean="0"/>
              <a:t>Early maturing boys: </a:t>
            </a:r>
            <a:r>
              <a:rPr lang="en-US" altLang="en-US" sz="1800" dirty="0" smtClean="0">
                <a:solidFill>
                  <a:srgbClr val="FF0000"/>
                </a:solidFill>
              </a:rPr>
              <a:t>Greater risk for substance abuse and early sexual activity. </a:t>
            </a:r>
          </a:p>
          <a:p>
            <a:pPr marL="461963" indent="-234950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800" dirty="0" smtClean="0"/>
              <a:t>Early maturing girls: </a:t>
            </a:r>
            <a:r>
              <a:rPr lang="en-US" altLang="en-US" sz="1800" dirty="0" smtClean="0">
                <a:solidFill>
                  <a:srgbClr val="FF0000"/>
                </a:solidFill>
              </a:rPr>
              <a:t>Greater risk for depression, substance abuse, and eating disorder.</a:t>
            </a:r>
          </a:p>
          <a:p>
            <a:pPr marL="461963" indent="-234950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800" dirty="0" smtClean="0">
                <a:solidFill>
                  <a:schemeClr val="tx2"/>
                </a:solidFill>
              </a:rPr>
              <a:t>Late blooming boys: </a:t>
            </a:r>
            <a:r>
              <a:rPr lang="en-US" altLang="en-US" sz="1800" dirty="0" smtClean="0">
                <a:solidFill>
                  <a:srgbClr val="FF0000"/>
                </a:solidFill>
              </a:rPr>
              <a:t>higher risk for depression and conflict with parents, more likely to be bullied.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59" y="4077559"/>
            <a:ext cx="5876742" cy="25496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0187" y="4603203"/>
            <a:ext cx="4988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Frontal lobes of teenagers are still developing. Thus, teenagers are vulnerable to risk-taking behaviors and emotional outbursts.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–"/>
            </a:pPr>
            <a:r>
              <a:rPr lang="en-US" altLang="en-US" dirty="0"/>
              <a:t>Enter Piaget’s formal operational stage</a:t>
            </a:r>
          </a:p>
          <a:p>
            <a:pPr>
              <a:buFont typeface="Arial" panose="020B0604020202020204" pitchFamily="34" charset="0"/>
              <a:buChar char="–"/>
            </a:pPr>
            <a:r>
              <a:rPr lang="en-US" altLang="en-US" dirty="0"/>
              <a:t>Enables abstract, hypothetical thinking</a:t>
            </a:r>
          </a:p>
          <a:p>
            <a:pPr>
              <a:buFont typeface="Arial" panose="020B0604020202020204" pitchFamily="34" charset="0"/>
              <a:buChar char="–"/>
            </a:pPr>
            <a:r>
              <a:rPr lang="en-US" altLang="en-US" dirty="0"/>
              <a:t>Provides enhanced executive functions</a:t>
            </a:r>
          </a:p>
          <a:p>
            <a:pPr lvl="1"/>
            <a:r>
              <a:rPr lang="en-US" altLang="en-US" dirty="0"/>
              <a:t>Better reasoning, planning for the future, and foreseeing consequences</a:t>
            </a:r>
          </a:p>
          <a:p>
            <a:pPr lvl="1"/>
            <a:r>
              <a:rPr lang="en-US" altLang="en-US" dirty="0"/>
              <a:t>More strategic, self-organized thinking</a:t>
            </a:r>
          </a:p>
          <a:p>
            <a:pPr lvl="1"/>
            <a:r>
              <a:rPr lang="en-US" altLang="en-US" dirty="0"/>
              <a:t>Better multitasking</a:t>
            </a:r>
          </a:p>
          <a:p>
            <a:pPr lvl="1"/>
            <a:r>
              <a:rPr lang="en-US" altLang="en-US" dirty="0"/>
              <a:t>Better impulse control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139" y="4137146"/>
            <a:ext cx="5025716" cy="21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6235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D70D5E"/>
      </a:accent2>
      <a:accent3>
        <a:srgbClr val="98037E"/>
      </a:accent3>
      <a:accent4>
        <a:srgbClr val="68027D"/>
      </a:accent4>
      <a:accent5>
        <a:srgbClr val="095ACA"/>
      </a:accent5>
      <a:accent6>
        <a:srgbClr val="063597"/>
      </a:accent6>
      <a:hlink>
        <a:srgbClr val="17BBFD"/>
      </a:hlink>
      <a:folHlink>
        <a:srgbClr val="FF79C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159</TotalTime>
  <Words>574</Words>
  <Application>Microsoft Office PowerPoint</Application>
  <PresentationFormat>Widescreen</PresentationFormat>
  <Paragraphs>86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Chronicle SSm</vt:lpstr>
      <vt:lpstr>ヒラギノ角ゴ Pro W3</vt:lpstr>
      <vt:lpstr>Arial</vt:lpstr>
      <vt:lpstr>Calibri</vt:lpstr>
      <vt:lpstr>Century Schoolbook</vt:lpstr>
      <vt:lpstr>Wingdings 2</vt:lpstr>
      <vt:lpstr>View</vt:lpstr>
      <vt:lpstr>PowerPoint Presentation</vt:lpstr>
      <vt:lpstr>Self-concept</vt:lpstr>
      <vt:lpstr>Parenting and self-concept</vt:lpstr>
      <vt:lpstr>Parenting and self-concept</vt:lpstr>
      <vt:lpstr>Parenting Styles and Culture</vt:lpstr>
      <vt:lpstr>PowerPoint Presentation</vt:lpstr>
      <vt:lpstr>Adolescence</vt:lpstr>
      <vt:lpstr>Physical development</vt:lpstr>
      <vt:lpstr>Cognitive development</vt:lpstr>
      <vt:lpstr>Psychosocial development</vt:lpstr>
      <vt:lpstr>Emerging Adulthood</vt:lpstr>
      <vt:lpstr>Adulthood</vt:lpstr>
      <vt:lpstr>Physical development</vt:lpstr>
      <vt:lpstr>Cognitive Changes</vt:lpstr>
      <vt:lpstr>Psychosocial development</vt:lpstr>
      <vt:lpstr>Death and Dying</vt:lpstr>
    </vt:vector>
  </TitlesOfParts>
  <Company>The University of Alabama in Huntsville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Zheng</dc:creator>
  <cp:lastModifiedBy>D Zheng</cp:lastModifiedBy>
  <cp:revision>15</cp:revision>
  <cp:lastPrinted>2016-03-09T21:31:55Z</cp:lastPrinted>
  <dcterms:created xsi:type="dcterms:W3CDTF">2016-03-09T19:20:58Z</dcterms:created>
  <dcterms:modified xsi:type="dcterms:W3CDTF">2016-03-10T17:34:12Z</dcterms:modified>
</cp:coreProperties>
</file>